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8" r:id="rId2"/>
    <p:sldId id="469" r:id="rId3"/>
    <p:sldId id="468" r:id="rId4"/>
    <p:sldId id="467" r:id="rId5"/>
    <p:sldId id="453" r:id="rId6"/>
    <p:sldId id="455" r:id="rId7"/>
    <p:sldId id="456" r:id="rId8"/>
    <p:sldId id="457" r:id="rId9"/>
    <p:sldId id="458" r:id="rId10"/>
    <p:sldId id="454" r:id="rId11"/>
    <p:sldId id="461" r:id="rId12"/>
    <p:sldId id="462" r:id="rId13"/>
    <p:sldId id="459" r:id="rId14"/>
    <p:sldId id="460" r:id="rId15"/>
    <p:sldId id="466" r:id="rId16"/>
    <p:sldId id="452" r:id="rId17"/>
    <p:sldId id="470" r:id="rId18"/>
    <p:sldId id="471" r:id="rId19"/>
    <p:sldId id="464" r:id="rId20"/>
    <p:sldId id="418" r:id="rId21"/>
    <p:sldId id="433" r:id="rId22"/>
    <p:sldId id="451" r:id="rId23"/>
    <p:sldId id="472" r:id="rId24"/>
    <p:sldId id="412" r:id="rId25"/>
    <p:sldId id="426" r:id="rId26"/>
    <p:sldId id="448" r:id="rId27"/>
    <p:sldId id="350" r:id="rId28"/>
    <p:sldId id="386" r:id="rId29"/>
    <p:sldId id="420" r:id="rId30"/>
    <p:sldId id="427" r:id="rId31"/>
    <p:sldId id="428" r:id="rId32"/>
    <p:sldId id="429" r:id="rId33"/>
    <p:sldId id="430" r:id="rId34"/>
    <p:sldId id="431" r:id="rId35"/>
    <p:sldId id="434" r:id="rId36"/>
    <p:sldId id="449" r:id="rId37"/>
    <p:sldId id="436" r:id="rId38"/>
    <p:sldId id="438" r:id="rId39"/>
    <p:sldId id="384" r:id="rId40"/>
    <p:sldId id="416" r:id="rId41"/>
    <p:sldId id="440" r:id="rId42"/>
    <p:sldId id="406" r:id="rId43"/>
    <p:sldId id="411" r:id="rId44"/>
    <p:sldId id="441" r:id="rId45"/>
    <p:sldId id="405" r:id="rId46"/>
    <p:sldId id="425" r:id="rId47"/>
    <p:sldId id="439" r:id="rId48"/>
    <p:sldId id="450" r:id="rId49"/>
    <p:sldId id="443" r:id="rId50"/>
    <p:sldId id="435" r:id="rId51"/>
    <p:sldId id="437" r:id="rId52"/>
    <p:sldId id="446" r:id="rId53"/>
    <p:sldId id="432" r:id="rId54"/>
    <p:sldId id="409" r:id="rId55"/>
    <p:sldId id="338" r:id="rId56"/>
    <p:sldId id="336" r:id="rId57"/>
    <p:sldId id="327" r:id="rId58"/>
    <p:sldId id="342" r:id="rId59"/>
    <p:sldId id="330" r:id="rId60"/>
    <p:sldId id="419" r:id="rId61"/>
    <p:sldId id="400" r:id="rId62"/>
    <p:sldId id="266" r:id="rId63"/>
    <p:sldId id="293" r:id="rId64"/>
    <p:sldId id="442" r:id="rId65"/>
    <p:sldId id="447" r:id="rId6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2"/>
    <p:restoredTop sz="91512"/>
  </p:normalViewPr>
  <p:slideViewPr>
    <p:cSldViewPr snapToGrid="0">
      <p:cViewPr>
        <p:scale>
          <a:sx n="117" d="100"/>
          <a:sy n="117" d="100"/>
        </p:scale>
        <p:origin x="640" y="64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10/27/25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417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F6A4-8D22-F60E-9701-2D6BB3F6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7F5DB-3E21-20D8-EFA0-879EDE5E8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D2491-8803-1B5B-D036-13B38170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3263-28D6-5069-9D2F-929EF221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58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669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92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63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hyperlink" Target="https://user-web.icecube.wisc.edu/~pgutjahr/PromptMuons/Index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12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83.png"/><Relationship Id="rId4" Type="http://schemas.openxmlformats.org/officeDocument/2006/relationships/image" Target="../media/image160.pn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58.png"/><Relationship Id="rId5" Type="http://schemas.openxmlformats.org/officeDocument/2006/relationships/image" Target="../media/image86.png"/><Relationship Id="rId10" Type="http://schemas.openxmlformats.org/officeDocument/2006/relationships/image" Target="../media/image44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CR Call </a:t>
            </a:r>
          </a:p>
          <a:p>
            <a:pPr algn="r"/>
            <a:r>
              <a:rPr lang="de-DE" sz="1600" b="1" dirty="0" err="1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October</a:t>
            </a:r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28, 2025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AAE11A-A84C-F008-0C58-E1102A7FF6F6}"/>
              </a:ext>
            </a:extLst>
          </p:cNvPr>
          <p:cNvSpPr txBox="1"/>
          <p:nvPr/>
        </p:nvSpPr>
        <p:spPr>
          <a:xfrm>
            <a:off x="10593659" y="5344515"/>
            <a:ext cx="1950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 page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98CA-5C99-1441-1CD7-B07B04FE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Bias for All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9802-CF99-4EFC-864E-C07C0F0C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BBB84-6A71-E0DA-15CE-23434B79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9B12-E588-0F3B-B6C8-029DF54D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107440"/>
            <a:ext cx="3311978" cy="266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1E7E-D387-FEFB-30B8-06D0137E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107440"/>
            <a:ext cx="3311978" cy="2666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805A-84BB-8525-A731-1E9D0C7D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3773513"/>
            <a:ext cx="3311978" cy="2666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C338E-66F7-EA64-A841-C6BDF412C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773513"/>
            <a:ext cx="3311978" cy="2666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7B55C3-E44C-B05A-7F09-ED906F165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242" y="1666458"/>
            <a:ext cx="5162248" cy="4084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2B5D1-B3D2-B655-7CAB-6B3414D93D3D}"/>
              </a:ext>
            </a:extLst>
          </p:cNvPr>
          <p:cNvSpPr txBox="1"/>
          <p:nvPr/>
        </p:nvSpPr>
        <p:spPr>
          <a:xfrm>
            <a:off x="9154442" y="1345782"/>
            <a:ext cx="1077090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9D6C7-D29E-224F-B82F-4AC9121D3D83}"/>
              </a:ext>
            </a:extLst>
          </p:cNvPr>
          <p:cNvSpPr txBox="1"/>
          <p:nvPr/>
        </p:nvSpPr>
        <p:spPr>
          <a:xfrm>
            <a:off x="7424057" y="5889171"/>
            <a:ext cx="402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7A80F31-6854-22F1-82FF-40B6F39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2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7996-4114-C030-E8D4-CDDFAE98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A438A-4AC3-ED1C-EEDB-8906F8BC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B6A6-AD33-C084-8720-BB9EA8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/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C7FB4D-EFEE-F4BC-68EA-78ECA6A76DA8}"/>
              </a:ext>
            </a:extLst>
          </p:cNvPr>
          <p:cNvCxnSpPr/>
          <p:nvPr/>
        </p:nvCxnSpPr>
        <p:spPr>
          <a:xfrm>
            <a:off x="6084053" y="406491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0690A4-12F7-4DB4-DC6F-BD88B1B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68829"/>
            <a:ext cx="4006079" cy="292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B7AFD-858F-475B-D4FE-43EEBF18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4" y="971845"/>
            <a:ext cx="4006079" cy="2926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A784F-B3B1-4FCF-6143-9058B7D2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8" y="3931184"/>
            <a:ext cx="4006079" cy="2926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CDA1B2-5A16-222C-887D-594CC0A2A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73" y="3931184"/>
            <a:ext cx="4006080" cy="2926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1AD45-8EAC-A567-4E58-5DE67A82D8D2}"/>
              </a:ext>
            </a:extLst>
          </p:cNvPr>
          <p:cNvSpPr txBox="1"/>
          <p:nvPr/>
        </p:nvSpPr>
        <p:spPr>
          <a:xfrm>
            <a:off x="8699035" y="3469519"/>
            <a:ext cx="33474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All 4 test dataset </a:t>
            </a:r>
            <a:r>
              <a:rPr lang="en-US" dirty="0" err="1">
                <a:solidFill>
                  <a:srgbClr val="74B942"/>
                </a:solidFill>
              </a:rPr>
              <a:t>unfoldings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agree within the uncertainties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with the truth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376B865-E1C0-448C-56CD-F11EE665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68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8C9C-8D78-22A0-37D5-E2387E64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/ Best Fit </a:t>
            </a:r>
            <a:r>
              <a:rPr lang="en-US" dirty="0">
                <a:sym typeface="Wingdings" pitchFamily="2" charset="2"/>
              </a:rPr>
              <a:t> Average of 4 </a:t>
            </a:r>
            <a:r>
              <a:rPr lang="en-US" dirty="0" err="1">
                <a:sym typeface="Wingdings" pitchFamily="2" charset="2"/>
              </a:rPr>
              <a:t>Unfoldings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Unfold H3a test dataset with all 4 </a:t>
                </a:r>
                <a:br>
                  <a:rPr lang="en-US" dirty="0"/>
                </a:br>
                <a:r>
                  <a:rPr lang="en-US" dirty="0"/>
                  <a:t>primary models</a:t>
                </a:r>
              </a:p>
              <a:p>
                <a:r>
                  <a:rPr lang="en-US" dirty="0"/>
                  <a:t>Build average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r>
                  <a:rPr lang="en-US" dirty="0"/>
                  <a:t>with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unf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√∑</m:t>
                        </m:r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std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FFCC7-6112-DAAF-4D60-1E3C6078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619F-4FC8-2C35-2A7B-8C495883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58A6E-1A52-3CEF-3AFD-38C7BD17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0" y="1180500"/>
            <a:ext cx="6344670" cy="46353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F32129-DA70-1AE6-501A-4D6D484A5A06}"/>
              </a:ext>
            </a:extLst>
          </p:cNvPr>
          <p:cNvCxnSpPr>
            <a:cxnSpLocks/>
          </p:cNvCxnSpPr>
          <p:nvPr/>
        </p:nvCxnSpPr>
        <p:spPr>
          <a:xfrm>
            <a:off x="1827739" y="2246177"/>
            <a:ext cx="16774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C727-FBE4-596A-4FE3-C398EBBBA9B3}"/>
              </a:ext>
            </a:extLst>
          </p:cNvPr>
          <p:cNvCxnSpPr>
            <a:cxnSpLocks/>
          </p:cNvCxnSpPr>
          <p:nvPr/>
        </p:nvCxnSpPr>
        <p:spPr>
          <a:xfrm>
            <a:off x="1795081" y="3312977"/>
            <a:ext cx="3385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92080425-F1AD-A034-5281-88276AC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86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2E1D99-0A12-E724-6DC5-3C33BB77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1" cy="4198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478078-E382-6060-7061-0C5FCCC5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0" cy="419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40CA1-60AD-D64B-56DC-00E8A203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203AF-CB35-351D-C465-541BAB6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7543-DBB5-BC44-6FBC-37AE6C37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94B91-1957-F31C-46AD-E6F6EA2DC2AD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88E6D-C529-6FC3-72CB-C67AEB062D48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C5576-0B09-1F99-238E-53A6D4608FAD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8F034E-8832-8043-104A-CA6D0D1953C9}"/>
              </a:ext>
            </a:extLst>
          </p:cNvPr>
          <p:cNvSpPr txBox="1"/>
          <p:nvPr/>
        </p:nvSpPr>
        <p:spPr>
          <a:xfrm>
            <a:off x="3354866" y="66020"/>
            <a:ext cx="630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H3a </a:t>
            </a:r>
            <a:r>
              <a:rPr lang="en-US" dirty="0">
                <a:solidFill>
                  <a:srgbClr val="A5A5A5"/>
                </a:solidFill>
              </a:rPr>
              <a:t>because H3a matrix was used here</a:t>
            </a:r>
          </a:p>
        </p:txBody>
      </p:sp>
      <p:pic>
        <p:nvPicPr>
          <p:cNvPr id="18" name="Picture 2" descr="Logo Cosmic Interacting Matters">
            <a:extLst>
              <a:ext uri="{FF2B5EF4-FFF2-40B4-BE49-F238E27FC236}">
                <a16:creationId xmlns:a16="http://schemas.microsoft.com/office/drawing/2014/main" id="{55FA0544-E18A-50A6-646E-55DFE102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1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ACDF-D52A-9A97-AD75-D3BEC161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1B103A-712D-3BC7-32D2-3E6BFAAD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2" cy="4198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655A82-3443-6792-A998-BD8E5C5A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1" cy="4198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ADB01-D871-525F-057B-B3E1B526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19149-ED07-6894-8F91-EDC107AD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51ECB-4C59-9DBC-1245-D30EB685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B4D26-55A3-40CE-CD01-B2249AF62DBC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376CE-E5A4-5AB6-F1BF-FB3B45603D21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966E4-54DE-DE20-EB09-441CD25A6374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A2F565-D740-FF91-5F90-1194ABA8BC64}"/>
              </a:ext>
            </a:extLst>
          </p:cNvPr>
          <p:cNvSpPr txBox="1"/>
          <p:nvPr/>
        </p:nvSpPr>
        <p:spPr>
          <a:xfrm>
            <a:off x="3354866" y="66020"/>
            <a:ext cx="42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all permutations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9637F887-313C-C596-3EFA-A1D3F2B0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8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47E2-7E9C-ED88-3014-437293295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Data-MC Post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FCEE0-3622-5784-39ED-4EB99894E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E4491-8833-3DC8-CFC8-ED2B4FC0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4B7F3-EE7F-65CE-95D6-42C7B629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BAF80A0-496F-5CA4-2D7E-85542DEFA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68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DD31-AF38-8AE0-337D-418A41A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Data-MC: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3C83-4159-87C5-5481-333EAA16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3D29D-2619-D884-E63A-27E3B82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4EE4F-F8A6-7EC6-0EFB-DFAEDF5C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132"/>
            <a:ext cx="5533649" cy="4042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31977-DE9B-834B-E983-82BDDFD2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40" y="1687131"/>
            <a:ext cx="5533650" cy="4042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F25827-CED4-E57A-6C1F-3E3E9562CF53}"/>
              </a:ext>
            </a:extLst>
          </p:cNvPr>
          <p:cNvSpPr txBox="1"/>
          <p:nvPr/>
        </p:nvSpPr>
        <p:spPr>
          <a:xfrm>
            <a:off x="2614883" y="1582597"/>
            <a:ext cx="78438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Pre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69E0-E076-25CB-53D8-D1B49A0BEB8E}"/>
              </a:ext>
            </a:extLst>
          </p:cNvPr>
          <p:cNvSpPr txBox="1"/>
          <p:nvPr/>
        </p:nvSpPr>
        <p:spPr>
          <a:xfrm>
            <a:off x="9140523" y="1582597"/>
            <a:ext cx="873188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Post 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26399-CD11-1968-DE21-F63A87E35B70}"/>
              </a:ext>
            </a:extLst>
          </p:cNvPr>
          <p:cNvSpPr txBox="1"/>
          <p:nvPr/>
        </p:nvSpPr>
        <p:spPr>
          <a:xfrm>
            <a:off x="1192218" y="5834515"/>
            <a:ext cx="362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entire Snowstorm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DC632-BD40-54AF-83A5-2F0F73FE0806}"/>
              </a:ext>
            </a:extLst>
          </p:cNvPr>
          <p:cNvSpPr txBox="1"/>
          <p:nvPr/>
        </p:nvSpPr>
        <p:spPr>
          <a:xfrm>
            <a:off x="7210159" y="5834514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re-weight to best fit systematics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D8E71516-6992-AB06-F895-86199CCE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2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73-06AE-D174-D7FA-163948018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Flux Characterization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F2DF0-BC89-C37E-45D4-8C8A4F3B5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0088-3991-3BFA-FD12-21E5FBE4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94BA-761C-0588-4770-BD93365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70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E51DA-E5C7-02CC-2112-10F0E6ACB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9C315-6F31-FED4-43F2-EDE6D982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12F1B-8AE0-B3C1-9AEB-70DD1543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13" name="Content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756689-B3D7-5882-F8FC-1AFCC17FA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1395095"/>
            <a:ext cx="5816600" cy="4673600"/>
          </a:xfrm>
        </p:spPr>
      </p:pic>
    </p:spTree>
    <p:extLst>
      <p:ext uri="{BB962C8B-B14F-4D97-AF65-F5344CB8AC3E}">
        <p14:creationId xmlns:p14="http://schemas.microsoft.com/office/powerpoint/2010/main" val="4161654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E03-AD1E-15E0-962D-1411754CF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Unblinding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FFC01-5896-B635-84AE-161AC793C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FDC95-3427-B3F4-2529-4E23B411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8390-E82D-B389-D2CD-C1BC52B4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18C58FB-C7A6-C945-888E-12229A63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934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0E25-ACAE-CFD9-4D8C-0D971F693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04B6D-FA48-E9DE-FB04-126CB3BFA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15BE-427C-68CA-F9CC-CADC3B42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D817B-5DB4-3CBF-B306-C9173D6B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5825CE2C-5C96-5B9F-E11C-EC29ED76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49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Unblinding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382722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b="1" dirty="0"/>
              <a:t>Unblinding plans</a:t>
            </a:r>
          </a:p>
          <a:p>
            <a:pPr lvl="1"/>
            <a:r>
              <a:rPr lang="en-US" dirty="0"/>
              <a:t>Unfold 12 years of data for IC86 from 2011 to 2022</a:t>
            </a:r>
          </a:p>
          <a:p>
            <a:pPr lvl="1"/>
            <a:r>
              <a:rPr lang="en-US" dirty="0"/>
              <a:t>Determine regularization strength on data</a:t>
            </a:r>
          </a:p>
          <a:p>
            <a:pPr lvl="1"/>
            <a:r>
              <a:rPr lang="en-US" dirty="0"/>
              <a:t>Perform unfolding on data</a:t>
            </a:r>
          </a:p>
          <a:p>
            <a:pPr lvl="2"/>
            <a:r>
              <a:rPr lang="en-US" dirty="0"/>
              <a:t>Build matrix on all 4 primary models</a:t>
            </a:r>
          </a:p>
          <a:p>
            <a:pPr lvl="2"/>
            <a:r>
              <a:rPr lang="en-US" dirty="0"/>
              <a:t>Fit prompt/conv normalization (significance) on all 4 </a:t>
            </a:r>
            <a:r>
              <a:rPr lang="en-US" dirty="0" err="1"/>
              <a:t>unfoldings</a:t>
            </a:r>
            <a:r>
              <a:rPr lang="en-US" dirty="0"/>
              <a:t> each</a:t>
            </a:r>
          </a:p>
          <a:p>
            <a:pPr lvl="2"/>
            <a:r>
              <a:rPr lang="en-US" dirty="0"/>
              <a:t>Build average of all 4 </a:t>
            </a:r>
            <a:r>
              <a:rPr lang="en-US" dirty="0" err="1"/>
              <a:t>unfoldings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nominal values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Post-unblinding checks</a:t>
            </a:r>
          </a:p>
          <a:p>
            <a:pPr lvl="1"/>
            <a:r>
              <a:rPr lang="en-US" dirty="0"/>
              <a:t>Check the data-MC agreement for proxy variable (leading energy)</a:t>
            </a:r>
          </a:p>
          <a:p>
            <a:pPr lvl="2"/>
            <a:r>
              <a:rPr lang="en-US" dirty="0"/>
              <a:t>pre-fit (on the entire Snowstorm dataset)</a:t>
            </a:r>
          </a:p>
          <a:p>
            <a:pPr lvl="2"/>
            <a:r>
              <a:rPr lang="en-US" dirty="0"/>
              <a:t>post-fit (re-weight to fitted systematics)</a:t>
            </a:r>
          </a:p>
          <a:p>
            <a:pPr lvl="1"/>
            <a:r>
              <a:rPr lang="en-US" dirty="0"/>
              <a:t>Divide total dataset in 3 subsets </a:t>
            </a:r>
            <a:r>
              <a:rPr lang="en-US" dirty="0" err="1"/>
              <a:t>á</a:t>
            </a:r>
            <a:r>
              <a:rPr lang="en-US" dirty="0"/>
              <a:t> 4 years to analyze systematic impacts over the years</a:t>
            </a:r>
          </a:p>
          <a:p>
            <a:pPr lvl="1"/>
            <a:r>
              <a:rPr lang="en-US" dirty="0"/>
              <a:t>Divide dataset into 4 seasons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Paper Proposal</a:t>
            </a:r>
          </a:p>
          <a:p>
            <a:pPr lvl="1"/>
            <a:r>
              <a:rPr lang="en-US" dirty="0"/>
              <a:t>Present status of forward folding in November</a:t>
            </a:r>
          </a:p>
          <a:p>
            <a:pPr lvl="2"/>
            <a:r>
              <a:rPr lang="en-US" dirty="0"/>
              <a:t>If results look promising </a:t>
            </a:r>
            <a:r>
              <a:rPr lang="en-US" dirty="0">
                <a:sym typeface="Wingdings" pitchFamily="2" charset="2"/>
              </a:rPr>
              <a:t> cross—checks can be done until end of January next year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Combined forward and unfolding paper: Discovery of prompt?</a:t>
            </a:r>
          </a:p>
          <a:p>
            <a:pPr lvl="2"/>
            <a:r>
              <a:rPr lang="en-US" dirty="0">
                <a:sym typeface="Wingdings" pitchFamily="2" charset="2"/>
              </a:rPr>
              <a:t>Elif, forward folding needs much more work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Unfolding paper: Measurement of muon flux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490162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C32DF71C-D705-7CE2-75EF-BED0ED2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1CAE-0531-5462-66F6-C7C7013D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0CB-7DCC-3051-F029-FCC3CCF4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4EE64-3DDE-17CA-55AA-B041FFD0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3A2AF-2D4F-CC5E-8201-56B2C871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160"/>
            <a:ext cx="5658569" cy="44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D5F1E-8B68-1CE7-401F-45046550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21" y="1416610"/>
            <a:ext cx="5658569" cy="44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48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8B01-2E46-3F95-9D2C-9F5AD96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53CAF-6E1C-2A41-C1AB-43383313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99" y="66918"/>
            <a:ext cx="9614118" cy="67910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C3CF-C93C-B7E6-B804-016F5F46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06B70-55DD-7A6F-BF13-8E006EC9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514A8-0B31-B900-DE51-A1D188EEF1C4}"/>
              </a:ext>
            </a:extLst>
          </p:cNvPr>
          <p:cNvSpPr txBox="1"/>
          <p:nvPr/>
        </p:nvSpPr>
        <p:spPr>
          <a:xfrm>
            <a:off x="6019800" y="1106658"/>
            <a:ext cx="2965877" cy="677108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3800" dirty="0"/>
              <a:t>Minuit output</a:t>
            </a:r>
          </a:p>
        </p:txBody>
      </p:sp>
    </p:spTree>
    <p:extLst>
      <p:ext uri="{BB962C8B-B14F-4D97-AF65-F5344CB8AC3E}">
        <p14:creationId xmlns:p14="http://schemas.microsoft.com/office/powerpoint/2010/main" val="247763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F6A4-4420-BB06-F73E-07573EA2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3E0-CAA1-07F0-E804-BAA4C10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F4CD-B0BD-5BD3-8748-7BB083B2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3A73-CB1A-97EB-0988-FF06055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AB2FF6-E097-5FB3-5371-D2300765F9C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48008-F73C-43ED-2338-E924BA511D8B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602E1E-DB6B-7EB6-A798-97487EEF4765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88016B-B7C5-B699-1EC5-193315E88FEF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5D3FBC-8D67-48C9-FC06-37BA0F1DED44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384311-72A1-01D2-C857-F7AAE5EB2C0B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A4DB9-8E5C-A6D4-33F2-A92FBDF54727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4E1288-39C0-BD1E-2C45-409AAE083857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6CD4B5-346E-EDDC-60AA-F20E0D09067A}"/>
              </a:ext>
            </a:extLst>
          </p:cNvPr>
          <p:cNvSpPr/>
          <p:nvPr/>
        </p:nvSpPr>
        <p:spPr>
          <a:xfrm>
            <a:off x="175172" y="3952794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AA62B0-4996-7A81-316C-D87E79CBE54C}"/>
              </a:ext>
            </a:extLst>
          </p:cNvPr>
          <p:cNvSpPr/>
          <p:nvPr/>
        </p:nvSpPr>
        <p:spPr>
          <a:xfrm>
            <a:off x="176442" y="2115845"/>
            <a:ext cx="2033358" cy="1541755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</a:t>
            </a:r>
            <a:r>
              <a:rPr lang="en-DE" sz="1400">
                <a:solidFill>
                  <a:schemeClr val="tx2"/>
                </a:solidFill>
              </a:rPr>
              <a:t>100 EeV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Snowstorm</a:t>
            </a:r>
            <a:endParaRPr lang="en-DE" sz="1400" dirty="0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1B8C46-AE1A-3C74-BC33-F654BAC465BB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3AD02-F5AF-2F9A-BE66-59D1BC60F8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D161-56B0-E981-BAAE-89349E7F357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1C263-BDBA-6ADE-8891-133B7867A0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D124C-732E-A6A9-90F7-A52DB0D4818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3121" y="174960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CE5D0-4F6F-6D48-8552-94596D41A5A2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657600"/>
            <a:ext cx="2540" cy="29519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E0B541-1D5D-E8CB-1EE6-AF94C64C119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640B49-BB19-CE25-6172-C78136940749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17E4F-0C02-4604-92F1-764EE8F3EDE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598416-B322-FB4B-88F0-D2E74DCBF0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6CA844-BD65-015B-59CC-F2B3C6B94DB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E21649-5DDD-884C-BCBA-D467F3E8EE4A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2B604-BD35-E7F7-7D8B-30227028349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C219C180-324B-D18A-E2CC-91A70D52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60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F423-161D-77A3-D028-5E90ADCC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B7BC-1E1A-D8D1-2C25-7CCFCC26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5C51A-C54A-D35E-9214-F740E69E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183664-6372-EE38-028E-62B364E941DE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648CFF-482D-BF48-3589-E178E0F95948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0308B6-735E-8E38-7E98-5FA2ED8D674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/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regularization 𝜏 with minimal </a:t>
                </a:r>
                <a:br>
                  <a:rPr lang="en-US" dirty="0"/>
                </a:br>
                <a:r>
                  <a:rPr lang="en-US" dirty="0"/>
                  <a:t>bin-to-bin correlation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LLH minimization (unfolding) provides full </a:t>
                </a:r>
                <a:br>
                  <a:rPr lang="en-US" dirty="0"/>
                </a:br>
                <a:r>
                  <a:rPr lang="en-US" dirty="0"/>
                  <a:t>covariance matrix </a:t>
                </a:r>
                <a:r>
                  <a:rPr lang="en-US" i="1" dirty="0"/>
                  <a:t>V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/>
                  <a:t>Minimize global correlation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Fits are only accepted, when </a:t>
                </a:r>
                <a:r>
                  <a:rPr lang="en-US" dirty="0" err="1">
                    <a:ea typeface="Cambria Math" panose="02040503050406030204" pitchFamily="18" charset="0"/>
                  </a:rPr>
                  <a:t>minuit</a:t>
                </a:r>
                <a:r>
                  <a:rPr lang="en-US" dirty="0">
                    <a:ea typeface="Cambria Math" panose="02040503050406030204" pitchFamily="18" charset="0"/>
                  </a:rPr>
                  <a:t> minimization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is valid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Sometimes fits fail around the minimum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 </a:t>
                </a:r>
                <a:r>
                  <a:rPr lang="en-US" dirty="0" err="1">
                    <a:ea typeface="Cambria Math" panose="02040503050406030204" pitchFamily="18" charset="0"/>
                  </a:rPr>
                  <a:t>polynom</a:t>
                </a:r>
                <a:r>
                  <a:rPr lang="en-US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determine</a:t>
                </a:r>
                <a:br>
                  <a:rPr lang="de-DE" dirty="0">
                    <a:ea typeface="Cambria Math" panose="02040503050406030204" pitchFamily="18" charset="0"/>
                  </a:rPr>
                </a:br>
                <a:r>
                  <a:rPr lang="de-DE" dirty="0" err="1">
                    <a:ea typeface="Cambria Math" panose="02040503050406030204" pitchFamily="18" charset="0"/>
                  </a:rPr>
                  <a:t>minimum</a:t>
                </a: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blipFill>
                <a:blip r:embed="rId6"/>
                <a:stretch>
                  <a:fillRect l="-739" t="-637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8C603E8-AA9F-BE76-0474-AB0776917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516" y="181406"/>
            <a:ext cx="4426918" cy="333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F3B39F-55C9-A1D5-29C2-894032DD3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516" y="3451278"/>
            <a:ext cx="4521649" cy="3406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916425-8B08-B551-53FB-03EEEF78418D}"/>
              </a:ext>
            </a:extLst>
          </p:cNvPr>
          <p:cNvSpPr txBox="1"/>
          <p:nvPr/>
        </p:nvSpPr>
        <p:spPr>
          <a:xfrm>
            <a:off x="10486147" y="3244334"/>
            <a:ext cx="123662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 examples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5CC1157C-55D2-092B-DCFB-8586B62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50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89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85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6335-41DA-8D43-131A-22AAD38F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08C3-D058-2A50-1DCD-E4FD191B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75C76-5384-3874-72DE-9AE83A87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7531-EE01-71C9-C922-B6A5E56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0DF6-661C-614D-025D-6BF1D2A2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E6C70449-052C-5BC5-8F82-F56C2BC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08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2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A842-6EF0-9096-18FA-7A6713D2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1B8-ED21-788D-B370-A9706394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D9A36-B618-BE97-8D58-6620CC93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0D11-7F37-BFBF-18B5-35C61BA7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5EFD9E1-7B99-FFAB-7F7A-15E3AB07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4593B-A15F-7072-3475-F5E70B2A5664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2712224-70DA-2C6B-0B0C-B8D60AFC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A5439E56-A730-F3AA-6806-801C0D71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88DB818A-8AEF-FDB8-DAD2-2DB5D78C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FAC2777A-B1AA-A96E-C14E-1D615BE7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C3D959-9C39-F313-475D-A5F4829C7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F995260A-25EA-358C-FC6A-4AFCB5088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3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86B-6C7C-17F8-E3CD-7FE902A8F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78B9-8452-7E18-65B8-6D0C4EA1E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829-8EB3-CEE8-3A6B-35D0811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A3F7-D26E-F486-1D53-EB44296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6103452-FBBD-B777-29A1-ADD62D3C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E537-66D6-7F5C-F8ED-9D7A3DB0D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“Method Bias”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AE05-40A6-3877-2007-BF00450CB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952C7-74E7-63BC-90E0-0CC3D282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4D03-2AFF-44FA-9F3E-F9BFD8A9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B1244B6-D80E-9558-8476-FB037C6F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09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06598-420D-AE75-3B57-7776BE45D96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E578A-54B6-B4CC-FF1B-2CFFDB26D3D8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674148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94D007E-DB9C-3282-EBD8-03852728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72"/>
            <a:ext cx="5852355" cy="428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AC43E-483C-10A5-E3AA-0EE6B776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15" y="1398672"/>
            <a:ext cx="5852355" cy="42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3495492" y="3788958"/>
            <a:ext cx="141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1165897" y="5371326"/>
            <a:ext cx="14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01519" y="4158290"/>
            <a:ext cx="180910" cy="447164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895520" y="4973444"/>
            <a:ext cx="2486909" cy="397882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2927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30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*with systematic uncertainties from effective area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6A2BFE-E577-8F19-AA26-4E1762F571BC}"/>
              </a:ext>
            </a:extLst>
          </p:cNvPr>
          <p:cNvSpPr/>
          <p:nvPr/>
        </p:nvSpPr>
        <p:spPr>
          <a:xfrm>
            <a:off x="40443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08E88-BF7B-C2AF-13E2-C11D85CF04D5}"/>
              </a:ext>
            </a:extLst>
          </p:cNvPr>
          <p:cNvSpPr txBox="1"/>
          <p:nvPr/>
        </p:nvSpPr>
        <p:spPr>
          <a:xfrm>
            <a:off x="9793968" y="3788958"/>
            <a:ext cx="16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5A0412-9DCA-0307-E6E4-D9DCC048DF0E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41875" y="4158290"/>
            <a:ext cx="711925" cy="58097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317333-0EF4-DFD4-4C4E-C18546EA289B}"/>
              </a:ext>
            </a:extLst>
          </p:cNvPr>
          <p:cNvSpPr txBox="1"/>
          <p:nvPr/>
        </p:nvSpPr>
        <p:spPr>
          <a:xfrm>
            <a:off x="8151542" y="1090284"/>
            <a:ext cx="309860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NO prompt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EBF1-8185-20D0-C841-C2075B5713C7}"/>
              </a:ext>
            </a:extLst>
          </p:cNvPr>
          <p:cNvSpPr txBox="1"/>
          <p:nvPr/>
        </p:nvSpPr>
        <p:spPr>
          <a:xfrm>
            <a:off x="1725033" y="1106769"/>
            <a:ext cx="27972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prompt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6866D-62C6-8049-2C30-D6FA88C2EC30}"/>
              </a:ext>
            </a:extLst>
          </p:cNvPr>
          <p:cNvSpPr txBox="1"/>
          <p:nvPr/>
        </p:nvSpPr>
        <p:spPr>
          <a:xfrm>
            <a:off x="3810240" y="6046630"/>
            <a:ext cx="495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Unfolding is sensitive to the prompt component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A9396EF5-7D04-DA57-6607-C6F5EAF8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70" y="4704656"/>
            <a:ext cx="2231489" cy="92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2D1FE-881C-4832-9E29-C00AF853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70" y="3611492"/>
            <a:ext cx="4091214" cy="438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0B178-410A-46CA-4474-F2821DDD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69" y="1981250"/>
            <a:ext cx="3923062" cy="975787"/>
          </a:xfrm>
          <a:prstGeom prst="rect">
            <a:avLst/>
          </a:prstGeom>
        </p:spPr>
      </p:pic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384" y="1505352"/>
            <a:ext cx="6509616" cy="36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8B0-4A98-27CB-699E-19D0D012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ECD4C8-079C-3F91-2A07-52EBFD1F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6702" y="471035"/>
            <a:ext cx="6727796" cy="5068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77BCB-25A8-ACAC-A0CE-A5E3326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D54C-3071-4792-E6A0-063326DE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4BF6-2DE9-CADF-3C87-A05A8C33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8BBB880-9966-66DD-2E1E-46326C02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FE002-055C-4318-A601-C6BAD79A7977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5EA1A-FA3F-0982-DA1F-DD7AB11C8206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5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A3FA9A-162B-58EC-BFE3-738831B79FBB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F66261-C19B-D188-1B40-83E00B24AF30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B9C12329-ABCC-E576-B487-99640817B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0AD5E0-6280-9048-1357-B1DA049370AD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27FD38-E3D2-4E49-E396-985DD73866B2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6953-0FC5-7ACB-CBE8-F417FF268EC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76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646771" y="2486722"/>
            <a:ext cx="267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93B20-97A8-3FE2-CBD4-63249F5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Uncertainties: “Unfolding Bias” (for H3a Matrix)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9618-B7A0-853A-029E-A786280E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87EBF-6FBF-4DF7-EC38-3A0723DB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EA02D3-2ECA-D638-2FAE-03710C0D1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05" y="1308492"/>
            <a:ext cx="6164720" cy="49624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7A4C95-46BD-D6B7-7382-D7FD00528E62}"/>
              </a:ext>
            </a:extLst>
          </p:cNvPr>
          <p:cNvSpPr txBox="1"/>
          <p:nvPr/>
        </p:nvSpPr>
        <p:spPr>
          <a:xfrm>
            <a:off x="850006" y="1738648"/>
            <a:ext cx="426764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unfolding matrix on H3a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Unfold 4 MC weighted datasets for the 4</a:t>
            </a:r>
            <a:br>
              <a:rPr lang="en-US" dirty="0"/>
            </a:br>
            <a:r>
              <a:rPr lang="en-US" dirty="0"/>
              <a:t>primary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each unfolding by its true MC </a:t>
            </a:r>
            <a:br>
              <a:rPr lang="en-US" dirty="0"/>
            </a:br>
            <a:r>
              <a:rPr lang="en-US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Ratio of 1 expected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Offset to 1 </a:t>
            </a:r>
            <a:r>
              <a:rPr lang="en-US" dirty="0">
                <a:sym typeface="Wingdings" pitchFamily="2" charset="2"/>
              </a:rPr>
              <a:t> bias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431B9148-9D61-39E3-30C6-7CC1818E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5253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06A8-BF0F-CDEE-CF70-1875E568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9667-E872-2D78-A615-025D56CE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8300-43AC-8424-7687-DB91326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41F69-F2F3-7150-7AC1-BA634A5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3E0F5E2-A10D-FDB1-3737-9938D1DE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E97FF-A121-CBB2-36E9-0E8E969AD6DF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200ED68D-A4AB-DBCF-EBC7-C916E58B9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233DB6E9-76BB-527F-32DC-AB879DA84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E91A8DB4-205F-06A3-FA53-B0F919A53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2E6301CC-3939-50FB-1A0B-672A09EDB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639DF40-4D5D-2686-1851-CC9C0271A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A24739A6-D75E-F169-FE4E-FC4000EC5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46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5352-48A4-6A99-A68C-9BADB3EA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90CB4-A664-D045-D0C3-3804FB12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59" y="5573468"/>
            <a:ext cx="7908084" cy="9068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AB28-9514-611F-29EA-AD949A34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3739-178D-1287-F1D7-9BA02D1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B0AC5A4-8DE8-2166-9E76-4F4F144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5" y="365124"/>
            <a:ext cx="8119013" cy="5074383"/>
          </a:xfrm>
          <a:prstGeom prst="rect">
            <a:avLst/>
          </a:prstGeom>
        </p:spPr>
      </p:pic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F7717982-DBEF-8B18-08AC-998A1916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802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D7B3-3104-2A9D-3B3F-CB2A7515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H3a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ACBF-EDD6-9E4A-7066-3D853236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C31DA-8701-C2A5-B070-36B7847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B0DE4-EE05-C44B-950A-E4DD9970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521"/>
            <a:ext cx="4096164" cy="3086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80374-90DD-5EC3-CFCA-D2F27CEF4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64" y="901520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B803-D44F-B53F-76E2-B9A85961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B6DF7-FA0C-A127-08D1-CA4A86D6F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64" y="3771846"/>
            <a:ext cx="4096166" cy="3086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3DC28-F0B8-4299-91D3-FE6FC7347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329" y="2377847"/>
            <a:ext cx="3999671" cy="32196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8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534972A-CD21-9642-AEC9-4BE13E5A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353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63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993" y="1061449"/>
            <a:ext cx="7330245" cy="53637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B78E8-A540-73DA-31D5-9FC86BC4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5ACB-B594-2964-DABA-99001D8B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72B98-A869-8029-77EC-637BE3B5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44CE2-D2D1-E8BD-CD57-C4A3D362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EBD47D-E98E-7189-656D-95A0A6FAC49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56F8BC-159A-0809-79C9-71EA651513F6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6639BD-2F3F-B102-BBC5-73D0216958DF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00C24D-CF24-C302-E95A-5035173F85A2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90CFD78-7371-1AAD-B9E6-14713F1F4DE3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234129-8E4F-7013-83AF-3DDDF43C142A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EFEB53-69A9-6875-8F0D-AE4A08EE527F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3791D2A-0AE7-E669-1FEA-37132F5472E8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42793FC-6BC6-8483-2787-40E58AA71EA8}"/>
              </a:ext>
            </a:extLst>
          </p:cNvPr>
          <p:cNvSpPr/>
          <p:nvPr/>
        </p:nvSpPr>
        <p:spPr>
          <a:xfrm>
            <a:off x="175172" y="3818982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7201479-D53E-70CD-B1D9-66FCBF26E099}"/>
              </a:ext>
            </a:extLst>
          </p:cNvPr>
          <p:cNvSpPr/>
          <p:nvPr/>
        </p:nvSpPr>
        <p:spPr>
          <a:xfrm>
            <a:off x="176442" y="211584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BB3361-D7D3-ADBA-300E-08E87840E586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4DDB61-49C0-B38F-40EA-DFCCF302FB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91269D-F427-AA40-C5A7-4E8BBF24A5F9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A06F1-B634-5F3F-7DA0-297A6ED3D91E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FCE08B-C375-91BD-0AD1-5884D476866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1851" y="1749605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892045-E735-98E4-D301-061AD34AAEA0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452742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9188B0-16D7-6129-BC39-DAB26AE7714E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85B9954-54B8-3235-33D2-260C0ED4EAB5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632C5D-C50D-3014-BBE5-F4E0837B4E1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1E596B-06CF-1FF9-456E-B62C8FA583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4868718-9F4A-1AB3-F961-DCDE9DCF82CA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60E0926-7519-31CC-2476-E6746593BCAC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1C281-8E48-EEBD-4AC3-BEDFFB1E51BE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04ACB2E9-ACDB-EA88-318E-8351F377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84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4B90-6086-ABA6-CADB-55BB631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H4a Unfolding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520A-37CE-F7ED-6A5C-D01536C8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85E6C-0B60-C5FF-E16A-5D385EF0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9E92-81DA-F2EB-C8AC-0AAE910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2DCC-1835-BD92-72BA-F871A419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6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9FC2A-DA56-B14F-2E5B-473DB74B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96567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B99A7-6A28-8558-7FAC-47FD6A023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6"/>
            <a:ext cx="4096168" cy="3086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B558F-5419-1CEB-5ECA-7E6D4F4C4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6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D6407-F241-D1B9-6926-0CB989E5B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860" y="2359019"/>
            <a:ext cx="4034140" cy="32473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1D44B9E5-2A61-5793-4794-9564136E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3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0EC9-4FB0-6170-A86D-0D0C6158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GST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B313-4DED-F8C6-D9ED-6043C42E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D04F-F2D1-CD17-E6EC-F20D0AF9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1D31-757E-5C70-6207-4EF7C8A0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1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6942E-74A7-6147-0EFB-8379E699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89417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12AB5-4665-9D38-CC52-486AE548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17B60-7C32-9F9A-35E6-8417E97D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67845"/>
            <a:ext cx="4096165" cy="3086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C0B3F-9342-7470-4293-D35EEB7C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330" y="2360527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B2DBBF69-0B11-EB60-0817-6C2B5101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37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BF9A-26AF-C086-5930-676892F7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GSF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0F1EE-00D7-ACD1-2A4C-E2425448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AD0E1-C77C-B890-FD58-B8ACDCCF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24C29-3148-4E05-CDB3-97854B58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49"/>
            <a:ext cx="4096166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F3C39-9ECD-5B86-F089-7C32F6CD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6" y="889448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6E0EB-42B3-5A8F-3727-B5CE9AA0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7"/>
            <a:ext cx="4096167" cy="30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FBFEF-3B7C-31E7-5829-64E2927BE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5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91EAE-91F8-F78D-B71C-5B09E3D77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820" y="2318199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02943AC-5321-EC5C-99CD-DDD8FC8D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98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18204</TotalTime>
  <Words>2951</Words>
  <Application>Microsoft Macintosh PowerPoint</Application>
  <PresentationFormat>Widescreen</PresentationFormat>
  <Paragraphs>637</Paragraphs>
  <Slides>65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-webkit-standard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</vt:lpstr>
      <vt:lpstr>Determine Regularization</vt:lpstr>
      <vt:lpstr>Regularization</vt:lpstr>
      <vt:lpstr>“Method Bias”</vt:lpstr>
      <vt:lpstr>Uncertainties: “Unfolding Bias” (for H3a Matrix)</vt:lpstr>
      <vt:lpstr>H3a Unfolding Bias</vt:lpstr>
      <vt:lpstr>H4a Unfolding Bias</vt:lpstr>
      <vt:lpstr>GST Unfolding Bias</vt:lpstr>
      <vt:lpstr>GSF Unfolding Bias</vt:lpstr>
      <vt:lpstr>Unfolding Bias for All Models</vt:lpstr>
      <vt:lpstr>Include Uncertainties</vt:lpstr>
      <vt:lpstr>Nominal / Best Fit  Average of 4 Unfoldings</vt:lpstr>
      <vt:lpstr>12 Years Prediction</vt:lpstr>
      <vt:lpstr>12 Years Prediction</vt:lpstr>
      <vt:lpstr>Data-MC Post Fit</vt:lpstr>
      <vt:lpstr>Data-MC: Burnsample</vt:lpstr>
      <vt:lpstr>Flux Characterization</vt:lpstr>
      <vt:lpstr>PowerPoint Presentation</vt:lpstr>
      <vt:lpstr>Unblinding Plan</vt:lpstr>
      <vt:lpstr>Unblinding Proposal</vt:lpstr>
      <vt:lpstr>Backup</vt:lpstr>
      <vt:lpstr>MC Statistics</vt:lpstr>
      <vt:lpstr>PowerPoint Presentation</vt:lpstr>
      <vt:lpstr>Introduction</vt:lpstr>
      <vt:lpstr>Goal: Measure Muon Flux at Surface</vt:lpstr>
      <vt:lpstr>Overview</vt:lpstr>
      <vt:lpstr>New CORSIKA simulation</vt:lpstr>
      <vt:lpstr>CORSIKA 7 vs. MCEq</vt:lpstr>
      <vt:lpstr>Reconstruction</vt:lpstr>
      <vt:lpstr>Input data per DOM</vt:lpstr>
      <vt:lpstr>Reconstructed properties</vt:lpstr>
      <vt:lpstr>Energy Reconstructions</vt:lpstr>
      <vt:lpstr>Selection</vt:lpstr>
      <vt:lpstr>Level 3: Muon Filter</vt:lpstr>
      <vt:lpstr>Level 4: Energy Cut</vt:lpstr>
      <vt:lpstr>Level 5: Data/MC Quality Cuts</vt:lpstr>
      <vt:lpstr>Final Level: Leadingness &gt; 40 %</vt:lpstr>
      <vt:lpstr>Unfolding</vt:lpstr>
      <vt:lpstr>Unfolding in a nutshell </vt:lpstr>
      <vt:lpstr>Muon Flux Unfolding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Burnsample Unfolding</vt:lpstr>
      <vt:lpstr>Prediction: 12 Years of IceCube Data Unfolding</vt:lpstr>
      <vt:lpstr>Event Rate to Flux  Effective Area</vt:lpstr>
      <vt:lpstr>Determine Regularization</vt:lpstr>
      <vt:lpstr>Muon Flux Unfolding</vt:lpstr>
      <vt:lpstr>Level 5: Data/MC Quality Cuts</vt:lpstr>
      <vt:lpstr>Level 5: Data/MC Quality Cuts</vt:lpstr>
      <vt:lpstr>Bundle Energy Reconstruction</vt:lpstr>
      <vt:lpstr>Muon Filter</vt:lpstr>
      <vt:lpstr>Correlation and Robustness Test: Stopping Muons </vt:lpstr>
      <vt:lpstr>Cosmic ray flux</vt:lpstr>
      <vt:lpstr>Air shower – 10 TeV</vt:lpstr>
      <vt:lpstr>Prompt atmospheric muons and neutrinos</vt:lpstr>
      <vt:lpstr>Muon puzzle and model uncertainties</vt:lpstr>
      <vt:lpstr>CORSIKA 7 tagging and MCEq comparison</vt:lpstr>
      <vt:lpstr>Machine Learning Reconstructions</vt:lpstr>
      <vt:lpstr>Level5: quality cuts</vt:lpstr>
      <vt:lpstr>The Muon Puzzle</vt:lpstr>
      <vt:lpstr>Possible Solutions</vt:lpstr>
      <vt:lpstr>MCEq vs CORSIKA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474</cp:revision>
  <cp:lastPrinted>2024-03-17T23:23:36Z</cp:lastPrinted>
  <dcterms:created xsi:type="dcterms:W3CDTF">2023-09-19T10:10:31Z</dcterms:created>
  <dcterms:modified xsi:type="dcterms:W3CDTF">2025-10-28T16:05:36Z</dcterms:modified>
</cp:coreProperties>
</file>